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7" r:id="rId3"/>
    <p:sldId id="317" r:id="rId4"/>
    <p:sldId id="320" r:id="rId5"/>
    <p:sldId id="319" r:id="rId6"/>
    <p:sldId id="328" r:id="rId7"/>
    <p:sldId id="327" r:id="rId8"/>
    <p:sldId id="331" r:id="rId9"/>
    <p:sldId id="332" r:id="rId10"/>
    <p:sldId id="333" r:id="rId11"/>
    <p:sldId id="318" r:id="rId12"/>
    <p:sldId id="321" r:id="rId13"/>
    <p:sldId id="322" r:id="rId14"/>
    <p:sldId id="323" r:id="rId15"/>
    <p:sldId id="324" r:id="rId16"/>
    <p:sldId id="325" r:id="rId17"/>
    <p:sldId id="326" r:id="rId18"/>
    <p:sldId id="335" r:id="rId19"/>
    <p:sldId id="337" r:id="rId20"/>
    <p:sldId id="334" r:id="rId21"/>
    <p:sldId id="264" r:id="rId22"/>
    <p:sldId id="284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6" autoAdjust="0"/>
    <p:restoredTop sz="88582" autoAdjust="0"/>
  </p:normalViewPr>
  <p:slideViewPr>
    <p:cSldViewPr snapToGrid="0">
      <p:cViewPr varScale="1">
        <p:scale>
          <a:sx n="97" d="100"/>
          <a:sy n="97" d="100"/>
        </p:scale>
        <p:origin x="366" y="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6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3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25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783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10.10196" TargetMode="External"/><Relationship Id="rId3" Type="http://schemas.openxmlformats.org/officeDocument/2006/relationships/hyperlink" Target="https://arxiv.org/abs/1406.2661" TargetMode="External"/><Relationship Id="rId7" Type="http://schemas.openxmlformats.org/officeDocument/2006/relationships/hyperlink" Target="https://arxiv.org/abs/1703.1059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yanz/BicycleGAN" TargetMode="External"/><Relationship Id="rId5" Type="http://schemas.openxmlformats.org/officeDocument/2006/relationships/hyperlink" Target="https://github.com/junyanz/pytorch-CycleGAN-and-pix2pix" TargetMode="External"/><Relationship Id="rId4" Type="http://schemas.openxmlformats.org/officeDocument/2006/relationships/hyperlink" Target="https://arxiv.org/abs/1611.07004" TargetMode="External"/><Relationship Id="rId9" Type="http://schemas.openxmlformats.org/officeDocument/2006/relationships/hyperlink" Target="https://github.com/tkarras/progressive_growing_of_gan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-638175" y="-9526"/>
            <a:ext cx="10496550" cy="6867525"/>
          </a:xfrm>
          <a:prstGeom prst="rect">
            <a:avLst/>
          </a:prstGeom>
          <a:blipFill dpi="0"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itel 68"/>
          <p:cNvSpPr>
            <a:spLocks noGrp="1"/>
          </p:cNvSpPr>
          <p:nvPr>
            <p:ph type="ctrTitle"/>
          </p:nvPr>
        </p:nvSpPr>
        <p:spPr>
          <a:xfrm>
            <a:off x="685800" y="1482677"/>
            <a:ext cx="7772400" cy="2387600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Photo-Realistic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eneration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>
          <a:xfrm>
            <a:off x="1143000" y="4136348"/>
            <a:ext cx="6858000" cy="1655762"/>
          </a:xfrm>
        </p:spPr>
        <p:txBody>
          <a:bodyPr anchor="b">
            <a:norm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Ganiyu Ibraheem &amp; Philipp Seybold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Advanced Computer Vision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en-GB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GB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2" y="1333323"/>
            <a:ext cx="4532713" cy="444205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07287" y="914031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045962" y="914031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Desired Output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images-na.ssl-images-amazon.com/images/I/61cbAQatNlL._UL1500_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0" b="9116"/>
          <a:stretch/>
        </p:blipFill>
        <p:spPr bwMode="auto">
          <a:xfrm>
            <a:off x="4478974" y="2208889"/>
            <a:ext cx="383188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6457950" y="4731739"/>
            <a:ext cx="22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Source : </a:t>
            </a:r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Amazon.com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910138" y="5466585"/>
            <a:ext cx="332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Lets draw one!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feil nach rechts 13"/>
          <p:cNvSpPr/>
          <p:nvPr/>
        </p:nvSpPr>
        <p:spPr>
          <a:xfrm>
            <a:off x="3771155" y="3332305"/>
            <a:ext cx="439953" cy="36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8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604498"/>
            <a:ext cx="2628504" cy="169930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23" y="3907766"/>
            <a:ext cx="3911553" cy="16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5" y="1279645"/>
            <a:ext cx="2628504" cy="1699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5" y="3525354"/>
            <a:ext cx="2463974" cy="167005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578" y="3509034"/>
            <a:ext cx="4105617" cy="189085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617" y="1689956"/>
            <a:ext cx="3492866" cy="145827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84895" y="5586833"/>
            <a:ext cx="794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Low variation due to mode collapse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8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69803"/>
            <a:ext cx="7886700" cy="44090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BicycleGAN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1" y="1720482"/>
            <a:ext cx="8423458" cy="251074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6832"/>
            <a:ext cx="7467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28650" y="1059083"/>
            <a:ext cx="7886700" cy="44090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pre-trained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models &amp;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one: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88319" y="1711743"/>
            <a:ext cx="8954662" cy="4266729"/>
            <a:chOff x="88319" y="1711743"/>
            <a:chExt cx="8954662" cy="4266729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9" y="1736447"/>
              <a:ext cx="2990850" cy="1936241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858" y="1711743"/>
              <a:ext cx="2934693" cy="1980000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03" y="3998472"/>
              <a:ext cx="2946329" cy="1980000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048" y="1711743"/>
              <a:ext cx="3004810" cy="1980000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858" y="3998472"/>
              <a:ext cx="2981123" cy="1980000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070" y="3998472"/>
              <a:ext cx="2964438" cy="19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24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7" b="55053"/>
          <a:stretch/>
        </p:blipFill>
        <p:spPr>
          <a:xfrm>
            <a:off x="-1" y="819150"/>
            <a:ext cx="9176215" cy="4171950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19315"/>
            <a:ext cx="1583189" cy="15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-172979" y="104207"/>
            <a:ext cx="9489958" cy="1162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9" b="42996"/>
          <a:stretch/>
        </p:blipFill>
        <p:spPr>
          <a:xfrm>
            <a:off x="95875" y="-1"/>
            <a:ext cx="4323725" cy="6807457"/>
          </a:xfr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3" t="57457" r="11667"/>
          <a:stretch/>
        </p:blipFill>
        <p:spPr>
          <a:xfrm>
            <a:off x="5362575" y="104207"/>
            <a:ext cx="2676525" cy="661726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17" y="5197166"/>
            <a:ext cx="1583189" cy="15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28650" y="1429236"/>
            <a:ext cx="3794012" cy="41225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First results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17" name="Inhaltsplatzhalter 6"/>
          <p:cNvSpPr txBox="1">
            <a:spLocks/>
          </p:cNvSpPr>
          <p:nvPr/>
        </p:nvSpPr>
        <p:spPr>
          <a:xfrm>
            <a:off x="4714873" y="1429235"/>
            <a:ext cx="3800475" cy="41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endParaRPr lang="en-GB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43353"/>
            <a:ext cx="3794012" cy="379401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843353"/>
            <a:ext cx="3800475" cy="3794012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2671762" y="889014"/>
            <a:ext cx="3800475" cy="41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Difficulties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6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 txBox="1">
            <a:spLocks/>
          </p:cNvSpPr>
          <p:nvPr/>
        </p:nvSpPr>
        <p:spPr>
          <a:xfrm>
            <a:off x="628650" y="1087655"/>
            <a:ext cx="7886700" cy="483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Progressively growing GANs to generate faces of celebrities: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833938" y="5709868"/>
            <a:ext cx="3323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1220"/>
            <a:ext cx="3867150" cy="388002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28" y="1696820"/>
            <a:ext cx="3874421" cy="38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 txBox="1">
            <a:spLocks/>
          </p:cNvSpPr>
          <p:nvPr/>
        </p:nvSpPr>
        <p:spPr>
          <a:xfrm>
            <a:off x="628650" y="1087655"/>
            <a:ext cx="7886700" cy="483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Progressively</a:t>
            </a:r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growing GANs to generate faces of celebrities: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833938" y="5709868"/>
            <a:ext cx="3323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so good …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1219"/>
            <a:ext cx="3898271" cy="388536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51" y="1691218"/>
            <a:ext cx="3911009" cy="388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2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36551"/>
            <a:ext cx="7886700" cy="1325563"/>
          </a:xfrm>
        </p:spPr>
        <p:txBody>
          <a:bodyPr anchor="t"/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F6F615-BFB6-8246-BCC0-C7DDD0DBC6C7}"/>
              </a:ext>
            </a:extLst>
          </p:cNvPr>
          <p:cNvSpPr txBox="1">
            <a:spLocks/>
          </p:cNvSpPr>
          <p:nvPr/>
        </p:nvSpPr>
        <p:spPr>
          <a:xfrm>
            <a:off x="628650" y="1516283"/>
            <a:ext cx="7886700" cy="4409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Multimodal image-to-image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Demonstration &amp; 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applications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14985" t="10032"/>
          <a:stretch/>
        </p:blipFill>
        <p:spPr>
          <a:xfrm>
            <a:off x="3682554" y="1327686"/>
            <a:ext cx="4522089" cy="245535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39750" y="2339919"/>
            <a:ext cx="2571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Edged2Cats tool: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orse2zebr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58373"/>
            <a:ext cx="5486399" cy="15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/>
          <p:cNvSpPr txBox="1"/>
          <p:nvPr/>
        </p:nvSpPr>
        <p:spPr>
          <a:xfrm>
            <a:off x="539750" y="4925338"/>
            <a:ext cx="2571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Cycle GANs: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00183"/>
              </p:ext>
            </p:extLst>
          </p:nvPr>
        </p:nvGraphicFramePr>
        <p:xfrm>
          <a:off x="628650" y="1055624"/>
          <a:ext cx="7886700" cy="431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151384">
                <a:tc gridSpan="2"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Generative Adversarial Networks (GANs):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741635"/>
                  </a:ext>
                </a:extLst>
              </a:tr>
              <a:tr h="2245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I. J.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Goodfellow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J.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Pouget-Abadie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M. Mirza, B. Xu, D.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Warde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-Farley, S.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Ozair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A.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Courville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Y.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Bengio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“Generative Adversarial Networks”,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eprint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2014, </a:t>
                      </a:r>
                      <a:r>
                        <a:rPr lang="en-GB" sz="1200" u="sng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arXiv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: 1406.2661</a:t>
                      </a:r>
                      <a:endParaRPr lang="en-GB" sz="12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866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Pix2pix (GAN in conditional setting &amp;</a:t>
                      </a:r>
                      <a:r>
                        <a:rPr lang="en-GB" sz="1400" b="1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noise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):</a:t>
                      </a:r>
                      <a:endParaRPr lang="en-GB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B="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04125"/>
                  </a:ext>
                </a:extLst>
              </a:tr>
              <a:tr h="2245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P. Isola, J. Y. Zhu, T. Zhou and A. A.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Efros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"Image-to-Image Translation with Conditional Adversarial Networks", 2017 IEEE Conference on Computer Vision and Pattern Recognition (CVPR), Honolulu, HI, 2017, </a:t>
                      </a:r>
                      <a:r>
                        <a:rPr lang="en-GB" sz="1200" u="sng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arXiv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: 1611.07004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GitHub: 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https://github.com/junyanz/pytorch-CycleGAN-and-pix2pix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6074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Bicycle</a:t>
                      </a:r>
                      <a:r>
                        <a:rPr lang="en-GB" sz="14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(GAN with prevention of mode collapse):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0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88677"/>
                  </a:ext>
                </a:extLst>
              </a:tr>
              <a:tr h="2245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J.Y. Zhu, R. Zhang, D. Pathak, T. Darrell, A. A.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Efros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O. Wang, E.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Shechtman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“Toward Multimodal Image-to-Image Translation”, 2017 in NIPS, 2017,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arXiv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1711.11586,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/>
                        </a:rPr>
                        <a:t>https://github.com/junyanz/BicycleGAN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15443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CycleGAN</a:t>
                      </a:r>
                      <a:r>
                        <a:rPr lang="en-GB" sz="14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(GAN with cycle consistency loss):</a:t>
                      </a:r>
                      <a:endParaRPr lang="en-GB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B="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3927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Jun-Yan Zhu,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Taesung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Park, Phillip Isola, and Alexei A.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Efros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"Unpaired Image-to-Image Translation using Cycle-Consistent Adversarial Networks", in IEEE International Conference on Computer Vision (ICCV), 2017, 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/>
                        </a:rPr>
                        <a:t>arXiv:1703.10593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GitHub: 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https://github.com/junyanz/pytorch-CycleGAN-and-pix2pix</a:t>
                      </a:r>
                      <a:endParaRPr lang="en-GB" sz="12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Progressive</a:t>
                      </a:r>
                      <a:r>
                        <a:rPr lang="en-GB" sz="14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growing of GANs: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B="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Karras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T.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Aila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S. Laine, J. </a:t>
                      </a:r>
                      <a:r>
                        <a:rPr lang="en-GB" sz="12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Lehtinen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“Progressive Growing of GANs for Improved Quality, Stability, and Variation”, 2018 ICLR Conference on Learning Representations, Vancouver, 2017, </a:t>
                      </a:r>
                      <a:r>
                        <a:rPr lang="en-GB" sz="1200" u="sng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/>
                        </a:rPr>
                        <a:t>arXiv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/>
                        </a:rPr>
                        <a:t>: 1710.10196</a:t>
                      </a: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b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GB" sz="12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lang="en-GB" sz="1200" u="sng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https://github.com/tkarras/progressive_growing_of_gans</a:t>
                      </a:r>
                      <a:endParaRPr lang="en-GB" sz="12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87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47563"/>
              </p:ext>
            </p:extLst>
          </p:nvPr>
        </p:nvGraphicFramePr>
        <p:xfrm>
          <a:off x="628650" y="1482344"/>
          <a:ext cx="7886700" cy="4252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403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590297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work was distributed</a:t>
                      </a:r>
                      <a:r>
                        <a:rPr lang="en-GB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 follows: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Philipp</a:t>
                      </a:r>
                      <a:endParaRPr lang="en-GB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Ganiyu</a:t>
                      </a:r>
                      <a:endParaRPr lang="en-GB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7655"/>
            <a:ext cx="7886700" cy="4837657"/>
          </a:xfrm>
        </p:spPr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Aim: Generate photorealistic backgrounds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1" y="3312233"/>
            <a:ext cx="4525758" cy="28285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0" y="1830633"/>
            <a:ext cx="5027016" cy="3141886"/>
          </a:xfrm>
          <a:prstGeom prst="rect">
            <a:avLst/>
          </a:prstGeom>
        </p:spPr>
      </p:pic>
      <p:sp>
        <p:nvSpPr>
          <p:cNvPr id="14" name="Nach oben gebogener Pfeil 13"/>
          <p:cNvSpPr/>
          <p:nvPr/>
        </p:nvSpPr>
        <p:spPr>
          <a:xfrm rot="16200000" flipV="1">
            <a:off x="2596871" y="2167318"/>
            <a:ext cx="864156" cy="1210155"/>
          </a:xfrm>
          <a:prstGeom prst="bentUpArrow">
            <a:avLst>
              <a:gd name="adj1" fmla="val 37252"/>
              <a:gd name="adj2" fmla="val 42265"/>
              <a:gd name="adj3" fmla="val 41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66061" y="5095781"/>
            <a:ext cx="22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Source: youtube.com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9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 txBox="1">
            <a:spLocks/>
          </p:cNvSpPr>
          <p:nvPr/>
        </p:nvSpPr>
        <p:spPr>
          <a:xfrm>
            <a:off x="628650" y="1087655"/>
            <a:ext cx="7886700" cy="483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Aim: Generate photorealistic backgrounds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translation, but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 need a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multimodal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translation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657684" y="2389702"/>
            <a:ext cx="7828631" cy="2665707"/>
            <a:chOff x="460865" y="2821502"/>
            <a:chExt cx="7828631" cy="2665707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460865" y="3167702"/>
              <a:ext cx="2759442" cy="2319507"/>
              <a:chOff x="628650" y="3262964"/>
              <a:chExt cx="2759442" cy="2319507"/>
            </a:xfrm>
          </p:grpSpPr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650" y="3262964"/>
                <a:ext cx="2171321" cy="1357076"/>
              </a:xfrm>
              <a:prstGeom prst="rect">
                <a:avLst/>
              </a:prstGeom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1281173" y="5213139"/>
                <a:ext cx="8662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Pfeil nach rechts 13"/>
              <p:cNvSpPr/>
              <p:nvPr/>
            </p:nvSpPr>
            <p:spPr>
              <a:xfrm>
                <a:off x="2914008" y="3734602"/>
                <a:ext cx="474084" cy="41077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Textfeld 16"/>
            <p:cNvSpPr txBox="1"/>
            <p:nvPr/>
          </p:nvSpPr>
          <p:spPr>
            <a:xfrm>
              <a:off x="4156225" y="5117877"/>
              <a:ext cx="3384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Different possible outcomes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uppieren 21"/>
            <p:cNvGrpSpPr/>
            <p:nvPr/>
          </p:nvGrpSpPr>
          <p:grpSpPr>
            <a:xfrm>
              <a:off x="3407660" y="2821502"/>
              <a:ext cx="4881836" cy="2060614"/>
              <a:chOff x="3718359" y="2868421"/>
              <a:chExt cx="4881836" cy="2060614"/>
            </a:xfrm>
          </p:grpSpPr>
          <p:sp>
            <p:nvSpPr>
              <p:cNvPr id="15" name="Rechteck 14"/>
              <p:cNvSpPr>
                <a:spLocks noChangeAspect="1"/>
              </p:cNvSpPr>
              <p:nvPr/>
            </p:nvSpPr>
            <p:spPr>
              <a:xfrm>
                <a:off x="5400385" y="2868422"/>
                <a:ext cx="1517784" cy="9486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?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0732" y="2868423"/>
                <a:ext cx="1517784" cy="94861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8" name="Rechteck 17"/>
              <p:cNvSpPr>
                <a:spLocks noChangeAspect="1"/>
              </p:cNvSpPr>
              <p:nvPr/>
            </p:nvSpPr>
            <p:spPr>
              <a:xfrm>
                <a:off x="7082411" y="2868421"/>
                <a:ext cx="1517784" cy="9486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?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/>
              <p:cNvSpPr>
                <a:spLocks noChangeAspect="1"/>
              </p:cNvSpPr>
              <p:nvPr/>
            </p:nvSpPr>
            <p:spPr>
              <a:xfrm>
                <a:off x="3718359" y="3961946"/>
                <a:ext cx="1517784" cy="9486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?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hteck 19"/>
              <p:cNvSpPr>
                <a:spLocks noChangeAspect="1"/>
              </p:cNvSpPr>
              <p:nvPr/>
            </p:nvSpPr>
            <p:spPr>
              <a:xfrm>
                <a:off x="5400385" y="3961945"/>
                <a:ext cx="1517784" cy="9486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?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/>
              <p:cNvSpPr>
                <a:spLocks noChangeAspect="1"/>
              </p:cNvSpPr>
              <p:nvPr/>
            </p:nvSpPr>
            <p:spPr>
              <a:xfrm>
                <a:off x="7082411" y="3980420"/>
                <a:ext cx="1517784" cy="9486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?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1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Multimodal image-to-image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C561DE-AE87-4046-90E2-973E60886D3C}"/>
              </a:ext>
            </a:extLst>
          </p:cNvPr>
          <p:cNvSpPr txBox="1">
            <a:spLocks/>
          </p:cNvSpPr>
          <p:nvPr/>
        </p:nvSpPr>
        <p:spPr>
          <a:xfrm>
            <a:off x="628650" y="1087655"/>
            <a:ext cx="7886700" cy="4837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Solution: Generative adversarial networks (GANs)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905625" y="4825323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50 samples from our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8074"/>
            <a:ext cx="3895725" cy="243482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914650" y="4823537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711" y="848608"/>
            <a:ext cx="6542578" cy="51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89384"/>
            <a:ext cx="3680999" cy="2304000"/>
          </a:xfrm>
          <a:prstGeom prst="rect">
            <a:avLst/>
          </a:prstGeom>
        </p:spPr>
      </p:pic>
      <p:sp>
        <p:nvSpPr>
          <p:cNvPr id="11" name="Pfeil nach rechts 10"/>
          <p:cNvSpPr/>
          <p:nvPr/>
        </p:nvSpPr>
        <p:spPr>
          <a:xfrm>
            <a:off x="4365523" y="2258318"/>
            <a:ext cx="439953" cy="36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" y="3798982"/>
            <a:ext cx="3657600" cy="2438400"/>
          </a:xfrm>
          <a:prstGeom prst="rect">
            <a:avLst/>
          </a:prstGeom>
        </p:spPr>
      </p:pic>
      <p:sp>
        <p:nvSpPr>
          <p:cNvPr id="15" name="Pfeil nach rechts 14"/>
          <p:cNvSpPr/>
          <p:nvPr/>
        </p:nvSpPr>
        <p:spPr>
          <a:xfrm>
            <a:off x="4365522" y="4835116"/>
            <a:ext cx="439953" cy="36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23" y="3798981"/>
            <a:ext cx="3657600" cy="24384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50" y="1291740"/>
            <a:ext cx="3452462" cy="230164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07287" y="914029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045962" y="914029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50" y="1289385"/>
            <a:ext cx="3680999" cy="2304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50" y="3798981"/>
            <a:ext cx="3657600" cy="24384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89386"/>
            <a:ext cx="3680999" cy="2304000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>
            <a:off x="4365523" y="2258320"/>
            <a:ext cx="439953" cy="36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" y="3798982"/>
            <a:ext cx="3657600" cy="2438400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4365522" y="4835116"/>
            <a:ext cx="439953" cy="36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07287" y="914031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045962" y="914031"/>
            <a:ext cx="332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 random sample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3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8F3C-CF07-1545-A47B-889606E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6E5A-B30D-B94D-9291-F2C42269F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Ganiyu Ibraheem   Philipp Seybold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F39C-9091-0F4A-A16C-F35820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9E77-2188-474C-A4DD-78F5A3ED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z="110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GB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0973" y="3194514"/>
            <a:ext cx="229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5400000">
            <a:off x="6887963" y="3210281"/>
            <a:ext cx="362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Distribution of samples (total: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09" y="1165004"/>
            <a:ext cx="2306848" cy="192362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2" y="1165004"/>
            <a:ext cx="2306848" cy="192362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3" y="3669731"/>
            <a:ext cx="2306848" cy="23068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94" y="3669731"/>
            <a:ext cx="2298365" cy="2298365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3222082" y="3212393"/>
            <a:ext cx="229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910803" y="5968096"/>
            <a:ext cx="22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Source: maps.google.com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3069</TotalTime>
  <Words>708</Words>
  <Application>Microsoft Office PowerPoint</Application>
  <PresentationFormat>Bildschirmpräsentation (4:3)</PresentationFormat>
  <Paragraphs>175</Paragraphs>
  <Slides>23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Photo-Realistic Background Generation</vt:lpstr>
      <vt:lpstr>Overview</vt:lpstr>
      <vt:lpstr>Introduction</vt:lpstr>
      <vt:lpstr>Introduction</vt:lpstr>
      <vt:lpstr>Multimodal image-to-image translation</vt:lpstr>
      <vt:lpstr>Demonstration</vt:lpstr>
      <vt:lpstr>Limitations</vt:lpstr>
      <vt:lpstr>Limitations</vt:lpstr>
      <vt:lpstr>Demonstration</vt:lpstr>
      <vt:lpstr>Demonstration</vt:lpstr>
      <vt:lpstr>Related work</vt:lpstr>
      <vt:lpstr>Related work</vt:lpstr>
      <vt:lpstr>Related work</vt:lpstr>
      <vt:lpstr>Implementation details</vt:lpstr>
      <vt:lpstr>Implementation details</vt:lpstr>
      <vt:lpstr>PowerPoint-Präsentation</vt:lpstr>
      <vt:lpstr>Implementation details</vt:lpstr>
      <vt:lpstr>More applications</vt:lpstr>
      <vt:lpstr>More applications</vt:lpstr>
      <vt:lpstr>More applications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451</cp:revision>
  <dcterms:created xsi:type="dcterms:W3CDTF">2018-02-01T16:42:40Z</dcterms:created>
  <dcterms:modified xsi:type="dcterms:W3CDTF">2018-05-31T03:18:50Z</dcterms:modified>
</cp:coreProperties>
</file>